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3" r:id="rId4"/>
    <p:sldId id="260" r:id="rId5"/>
    <p:sldId id="258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3068960"/>
            <a:ext cx="8458200" cy="172819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плення звукового значення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букви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«ща». Опрацювання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вірша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Л.Вознюк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«Через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річку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місточку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…» 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Словниково-логічні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вправи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Скоромовка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Ребус.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cap="all" dirty="0">
                <a:ln w="6350"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Презентація до уроку на тему:</a:t>
            </a:r>
            <a:endParaRPr lang="ru-RU" dirty="0">
              <a:ln w="6350">
                <a:solidFill>
                  <a:schemeClr val="tx1"/>
                </a:solidFill>
              </a:ln>
              <a:effectLst>
                <a:glow rad="63500">
                  <a:srgbClr val="FF0000">
                    <a:alpha val="40000"/>
                  </a:srgb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0" name="Picture 2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37986" cy="602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6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8458200" cy="79208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Запитання та завдання до тексту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686800" cy="252028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uk-UA" dirty="0" smtClean="0">
                <a:solidFill>
                  <a:srgbClr val="FF0000"/>
                </a:solidFill>
                <a:effectLst/>
              </a:rPr>
              <a:t>1)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Я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к дощик крокував містом?</a:t>
            </a:r>
            <a:r>
              <a:rPr lang="uk-UA" dirty="0" smtClean="0">
                <a:solidFill>
                  <a:schemeClr val="tx1"/>
                </a:solidFill>
                <a:effectLst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dirty="0" smtClean="0">
                <a:solidFill>
                  <a:srgbClr val="FF0000"/>
                </a:solidFill>
                <a:effectLst/>
              </a:rPr>
              <a:t>2)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К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ому на ніс стрибнула крапелька дощу?</a:t>
            </a:r>
            <a:r>
              <a:rPr lang="uk-UA" dirty="0" smtClean="0">
                <a:solidFill>
                  <a:schemeClr val="tx1"/>
                </a:solidFill>
                <a:effectLst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dirty="0" smtClean="0">
                <a:solidFill>
                  <a:srgbClr val="FF0000"/>
                </a:solidFill>
                <a:effectLst/>
              </a:rPr>
              <a:t>3)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З 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ким віталися сонячні промінчики?</a:t>
            </a:r>
            <a:br>
              <a:rPr lang="uk-UA" sz="3100" dirty="0" smtClean="0">
                <a:solidFill>
                  <a:schemeClr val="tx1"/>
                </a:solidFill>
                <a:effectLst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</a:rPr>
              <a:t/>
            </a:r>
            <a:br>
              <a:rPr lang="uk-UA" sz="3100" dirty="0" smtClean="0">
                <a:solidFill>
                  <a:schemeClr val="tx1"/>
                </a:solidFill>
                <a:effectLst/>
              </a:rPr>
            </a:br>
            <a:r>
              <a:rPr lang="uk-UA" sz="4400" dirty="0" smtClean="0">
                <a:solidFill>
                  <a:schemeClr val="tx1"/>
                </a:solidFill>
                <a:effectLst/>
              </a:rPr>
              <a:t>В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имовте звуки у виділеному слові </a:t>
            </a:r>
            <a:r>
              <a:rPr lang="uk-UA" sz="3100" b="1" i="1" dirty="0" smtClean="0">
                <a:solidFill>
                  <a:srgbClr val="FF0000"/>
                </a:solidFill>
                <a:effectLst/>
              </a:rPr>
              <a:t>ДОЩ</a:t>
            </a:r>
            <a:br>
              <a:rPr lang="uk-UA" sz="3100" b="1" i="1" dirty="0" smtClean="0">
                <a:solidFill>
                  <a:srgbClr val="FF0000"/>
                </a:solidFill>
                <a:effectLst/>
              </a:rPr>
            </a:br>
            <a:r>
              <a:rPr lang="uk-UA" sz="3100" dirty="0" smtClean="0">
                <a:effectLst/>
              </a:rPr>
              <a:t/>
            </a:r>
            <a:br>
              <a:rPr lang="uk-UA" sz="3100" dirty="0" smtClean="0">
                <a:effectLst/>
              </a:rPr>
            </a:br>
            <a:endParaRPr lang="uk-U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5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8458200" cy="504056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b="1" i="1" cap="all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Назвіть сім кольорів веселки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5" y="1556793"/>
            <a:ext cx="8686800" cy="2575118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Овал 3"/>
          <p:cNvSpPr/>
          <p:nvPr/>
        </p:nvSpPr>
        <p:spPr>
          <a:xfrm>
            <a:off x="683568" y="2492896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2145432" y="1747664"/>
            <a:ext cx="914400" cy="914400"/>
          </a:xfrm>
          <a:prstGeom prst="ellipse">
            <a:avLst/>
          </a:prstGeom>
          <a:solidFill>
            <a:srgbClr val="DA6106"/>
          </a:solidFill>
          <a:ln>
            <a:solidFill>
              <a:srgbClr val="DA6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2267744" y="3140968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3419872" y="2242395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5076056" y="1655542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7236296" y="2950096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5584399" y="2722246"/>
            <a:ext cx="914400" cy="9144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066">
            <a:off x="2719141" y="3905660"/>
            <a:ext cx="3230259" cy="260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4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Дякуємо  за  співпрацю!!!</a:t>
            </a:r>
            <a:endParaRPr lang="uk-UA" sz="5400" b="1" dirty="0">
              <a:solidFill>
                <a:srgbClr val="FF0000"/>
              </a:solidFill>
              <a:effectLst>
                <a:glow rad="127000">
                  <a:schemeClr val="tx1"/>
                </a:glow>
                <a:outerShdw blurRad="50800" dist="50800" dir="5400000" algn="ctr" rotWithShape="0">
                  <a:srgbClr val="000000">
                    <a:alpha val="7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13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458200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вукове</a:t>
            </a:r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значення </a:t>
            </a:r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букви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«ща</a:t>
            </a:r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5" y="1556792"/>
            <a:ext cx="8686800" cy="3528391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i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 </a:t>
            </a:r>
            <a:r>
              <a:rPr lang="ru-RU" b="1" i="1" dirty="0" err="1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b="1" i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uk-UA" b="1" dirty="0" err="1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шч</a:t>
            </a:r>
            <a:r>
              <a:rPr lang="en-US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uk-UA" sz="5400" b="1" dirty="0">
                <a:solidFill>
                  <a:prstClr val="white"/>
                </a:solidFill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100" b="1" dirty="0">
                <a:solidFill>
                  <a:prstClr val="white"/>
                </a:solidFill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ящ</a:t>
            </a:r>
            <a: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dirty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5400" b="1" dirty="0" err="1" smtClean="0">
                <a:solidFill>
                  <a:schemeClr val="tx1"/>
                </a:solidFill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3100" b="1" dirty="0" err="1" smtClean="0">
                <a:solidFill>
                  <a:schemeClr val="tx1"/>
                </a:solidFill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ащя</a:t>
            </a:r>
            <a: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dirty="0" smtClean="0">
                <a:effectLst>
                  <a:reflection blurRad="12700" stA="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effectLst>
                <a:reflection blurRad="12700" stA="0" endPos="55000" dir="5400000" sy="-90000" algn="bl" rotWithShape="0"/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954632" y="2469510"/>
            <a:ext cx="864096" cy="386332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36060"/>
            <a:ext cx="25082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6" y="3419109"/>
            <a:ext cx="2134320" cy="296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9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71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476672"/>
            <a:ext cx="8458200" cy="72008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Знайди букву «</a:t>
            </a:r>
            <a:r>
              <a:rPr lang="uk-UA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68761"/>
            <a:ext cx="6335741" cy="3398490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 ти робиш, равлику?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— Щ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авлик рву журавлику.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 журавлик не журився,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 смачніший борщ варився.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рилітай мерщій, журавлику,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 подякуй щиро равлику.</a:t>
            </a:r>
            <a:endParaRPr lang="uk-UA" sz="31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791">
            <a:off x="3986128" y="4448338"/>
            <a:ext cx="2606085" cy="195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764">
            <a:off x="6707440" y="987639"/>
            <a:ext cx="2186620" cy="364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9246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458200" cy="57606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Словникова робота</a:t>
            </a:r>
            <a:endParaRPr lang="uk-UA" sz="4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806" y="1281813"/>
            <a:ext cx="8686800" cy="2863150"/>
          </a:xfrm>
        </p:spPr>
        <p:txBody>
          <a:bodyPr/>
          <a:lstStyle/>
          <a:p>
            <a:pPr algn="l"/>
            <a:r>
              <a:rPr lang="uk-UA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бнова</a:t>
            </a:r>
            <a:r>
              <a:rPr lang="uk-UA" sz="2800" dirty="0" smtClean="0">
                <a:effectLst/>
                <a:latin typeface="Times New Roman" pitchFamily="18" charset="0"/>
                <a:cs typeface="Times New Roman" pitchFamily="18" charset="0"/>
              </a:rPr>
              <a:t> – нова річ.</a:t>
            </a:r>
            <a:r>
              <a:rPr lang="uk-UA" dirty="0" smtClean="0">
                <a:effectLst/>
              </a:rPr>
              <a:t/>
            </a:r>
            <a:br>
              <a:rPr lang="uk-UA" dirty="0" smtClean="0">
                <a:effectLst/>
              </a:rPr>
            </a:br>
            <a:r>
              <a:rPr lang="uk-UA" dirty="0">
                <a:effectLst/>
              </a:rPr>
              <a:t/>
            </a:r>
            <a:br>
              <a:rPr lang="uk-UA" dirty="0">
                <a:effectLst/>
              </a:rPr>
            </a:br>
            <a:r>
              <a:rPr lang="uk-UA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ізерунок</a:t>
            </a:r>
            <a:r>
              <a:rPr lang="uk-UA" sz="2800" dirty="0" smtClean="0">
                <a:effectLst/>
                <a:latin typeface="Times New Roman" pitchFamily="18" charset="0"/>
                <a:cs typeface="Times New Roman" pitchFamily="18" charset="0"/>
              </a:rPr>
              <a:t> – малюнок із різних кольорів.</a:t>
            </a:r>
            <a:endParaRPr lang="uk-UA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41168"/>
            <a:ext cx="17002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983">
            <a:off x="3047240" y="3114134"/>
            <a:ext cx="2747985" cy="236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58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42900" y="260648"/>
            <a:ext cx="8458200" cy="10081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Опрацювання </a:t>
            </a:r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вірша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Л.Вознюк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«Через </a:t>
            </a:r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річку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місточку</a:t>
            </a:r>
            <a:r>
              <a:rPr 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endParaRPr lang="uk-UA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686800" cy="42484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458200" cy="112278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Запитання та завдання до вірша Л.Вознюк «Через річку по місточку…»</a:t>
            </a:r>
            <a:endParaRPr lang="uk-UA" sz="4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5" y="1412777"/>
            <a:ext cx="8686800" cy="271913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solidFill>
                  <a:srgbClr val="FF0000"/>
                </a:solidFill>
              </a:rPr>
              <a:t>1) </a:t>
            </a:r>
            <a:r>
              <a:rPr lang="uk-UA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порадив дощик веселці?</a:t>
            </a:r>
            <a:b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2) П</a:t>
            </a: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ро що мріє веселка?</a:t>
            </a:r>
            <a:b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 до лиця веселці?</a:t>
            </a:r>
            <a:b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оберіть слова, що починаються складами:</a:t>
            </a:r>
            <a:b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а____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0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у____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uk-UA" sz="40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е____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0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и____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0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3100" dirty="0" err="1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і____</a:t>
            </a:r>
            <a: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>
                <a:solidFill>
                  <a:srgbClr val="FF0000"/>
                </a:solidFill>
                <a:effectLst>
                  <a:reflection blurRad="12700" stA="0" endPos="1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rgbClr val="FF0000"/>
              </a:solidFill>
              <a:effectLst>
                <a:reflection blurRad="12700" stA="0" endPos="1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8458200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Робота над </a:t>
            </a:r>
            <a:r>
              <a:rPr lang="ru-RU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скоромовкою</a:t>
            </a:r>
            <a:endParaRPr lang="uk-UA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3" y="1916832"/>
            <a:ext cx="8892480" cy="2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8458200" cy="64807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Ребуси</a:t>
            </a:r>
            <a:endParaRPr lang="uk-UA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/>
          <a:stretch/>
        </p:blipFill>
        <p:spPr bwMode="auto">
          <a:xfrm>
            <a:off x="611560" y="1196752"/>
            <a:ext cx="5403346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Администратор\Рабочий стол\на Павлик\ЩЩЩ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704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8458200" cy="64807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Опрацювання тексту за </a:t>
            </a:r>
            <a:r>
              <a:rPr lang="uk-UA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.Гаркушею</a:t>
            </a:r>
            <a:endParaRPr lang="uk-UA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581128"/>
            <a:ext cx="8686800" cy="1832897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авдання:</a:t>
            </a:r>
            <a:br>
              <a:rPr lang="uk-UA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озгляньте малюнок. </a:t>
            </a:r>
            <a:r>
              <a:rPr lang="uk-UA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оміркуйте, про що розповідається у тексті </a:t>
            </a:r>
            <a:r>
              <a:rPr lang="uk-UA" sz="2800" dirty="0" smtClean="0">
                <a:solidFill>
                  <a:schemeClr val="tx1"/>
                </a:solidFill>
                <a:effectLst/>
              </a:rPr>
              <a:t>«</a:t>
            </a:r>
            <a:r>
              <a:rPr lang="uk-UA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ощик крокує містом»</a:t>
            </a:r>
            <a:endParaRPr lang="uk-UA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336704" cy="312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4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114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Презентація до уроку на тему:</vt:lpstr>
      <vt:lpstr> Щ щ  [шч]    Лящ      Хащя </vt:lpstr>
      <vt:lpstr>Що ти робиш, равлику? — Щавлик рву журавлику. Щоб журавлик не журився, Щоб смачніший борщ варився. Прилітай мерщій, журавлику, Та подякуй щиро равлику.</vt:lpstr>
      <vt:lpstr>Обнова – нова річ.  Візерунок – малюнок із різних кольорів.</vt:lpstr>
      <vt:lpstr>Презентация PowerPoint</vt:lpstr>
      <vt:lpstr>1) Що порадив дощик веселці? 2) Про що мріє веселка? 3) Що до лиця веселці?  Доберіть слова, що починаються складами:  Ща____  Щу____   Ще____    Щи____  Щі____  </vt:lpstr>
      <vt:lpstr>Презентация PowerPoint</vt:lpstr>
      <vt:lpstr>Презентация PowerPoint</vt:lpstr>
      <vt:lpstr>Завдання: Розгляньте малюнок. поміркуйте, про що розповідається у тексті «Дощик крокує містом»</vt:lpstr>
      <vt:lpstr>Презентация PowerPoint</vt:lpstr>
      <vt:lpstr>1) Як дощик крокував містом? 2) Кому на ніс стрибнула крапелька дощу? 3) З ким віталися сонячні промінчики?  Вимовте звуки у виділеному слові ДОЩ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 уроку на тему:</dc:title>
  <cp:lastModifiedBy>CVN</cp:lastModifiedBy>
  <cp:revision>18</cp:revision>
  <dcterms:modified xsi:type="dcterms:W3CDTF">2013-05-22T18:53:16Z</dcterms:modified>
</cp:coreProperties>
</file>